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80" r:id="rId3"/>
    <p:sldId id="269" r:id="rId4"/>
    <p:sldId id="270" r:id="rId5"/>
    <p:sldId id="277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9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7715763470743"/>
          <c:y val="5.2535564922789268E-2"/>
          <c:w val="0.78584568473058514"/>
          <c:h val="0.935789865094368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99-461B-B139-D2B6480CD3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99-461B-B139-D2B6480CD3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99-461B-B139-D2B6480CD3CF}"/>
              </c:ext>
            </c:extLst>
          </c:dPt>
          <c:dLbls>
            <c:dLbl>
              <c:idx val="0"/>
              <c:layout>
                <c:manualLayout>
                  <c:x val="-0.30790773422739642"/>
                  <c:y val="-0.195305143969477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525225-EAC5-4FF8-8A98-44770AE72BD7}" type="PERCENTAGE">
                      <a:rPr lang="en-US" sz="3200" smtClean="0"/>
                      <a:pPr>
                        <a:defRPr/>
                      </a:pPr>
                      <a:t>[PERCENTAGE]</a:t>
                    </a:fld>
                    <a:r>
                      <a:rPr lang="en-US" sz="320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99-461B-B139-D2B6480CD3CF}"/>
                </c:ext>
                <c:ext xmlns:c15="http://schemas.microsoft.com/office/drawing/2012/chart" uri="{CE6537A1-D6FC-4f65-9D91-7224C49458BB}">
                  <c15:layout>
                    <c:manualLayout>
                      <c:w val="0.33088599058612816"/>
                      <c:h val="0.2192168147128737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0349891925274"/>
                  <c:y val="6.12092188655535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99-461B-B139-D2B6480CD3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89157789099892"/>
                  <c:y val="0.172116484630704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299-461B-B139-D2B6480CD3C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Wholegoods</c:v>
                </c:pt>
                <c:pt idx="1">
                  <c:v>Service</c:v>
                </c:pt>
                <c:pt idx="2">
                  <c:v>Parts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299-461B-B139-D2B6480CD3C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54997812773403"/>
          <c:y val="9.2999177371951722E-2"/>
          <c:w val="0.70246409303003787"/>
          <c:h val="0.821561978596322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05-4953-AB7C-CC782C9F82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05-4953-AB7C-CC782C9F82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05-4953-AB7C-CC782C9F82C7}"/>
              </c:ext>
            </c:extLst>
          </c:dPt>
          <c:dLbls>
            <c:dLbl>
              <c:idx val="0"/>
              <c:layout>
                <c:manualLayout>
                  <c:x val="-0.1683114879457272"/>
                  <c:y val="-8.8112343017716935E-2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/>
                      <a:t>60%</a:t>
                    </a:r>
                  </a:p>
                  <a:p>
                    <a:r>
                      <a:rPr lang="en-US" sz="3200" dirty="0"/>
                      <a:t> 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E05-4953-AB7C-CC782C9F82C7}"/>
                </c:ext>
                <c:ext xmlns:c15="http://schemas.microsoft.com/office/drawing/2012/chart" uri="{CE6537A1-D6FC-4f65-9D91-7224C49458BB}">
                  <c15:layout>
                    <c:manualLayout>
                      <c:w val="0.40125226282198595"/>
                      <c:h val="0.3625323597668523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018640143100392"/>
                  <c:y val="-0.151720852101538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7734D3-7349-4D97-9C89-F8DC236E44E0}" type="PERCENTAGE">
                      <a:rPr lang="en-US" smtClean="0"/>
                      <a:pPr>
                        <a:defRPr sz="3200"/>
                      </a:pPr>
                      <a:t>[PERCENTAGE]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E05-4953-AB7C-CC782C9F82C7}"/>
                </c:ext>
                <c:ext xmlns:c15="http://schemas.microsoft.com/office/drawing/2012/chart" uri="{CE6537A1-D6FC-4f65-9D91-7224C49458BB}">
                  <c15:layout>
                    <c:manualLayout>
                      <c:w val="0.18158388803550093"/>
                      <c:h val="0.2105085195239387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419087399021359"/>
                  <c:y val="0.15664180447723713"/>
                </c:manualLayout>
              </c:layout>
              <c:tx>
                <c:rich>
                  <a:bodyPr/>
                  <a:lstStyle/>
                  <a:p>
                    <a:fld id="{71DA47C9-EBBB-4FFC-8BF6-074E39B711FD}" type="PERCENTAGE">
                      <a:rPr lang="en-US" sz="3200"/>
                      <a:pPr/>
                      <a:t>[PERCENTAGE]</a:t>
                    </a:fld>
                    <a:endParaRPr lang="en-GB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E05-4953-AB7C-CC782C9F82C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Wholegoods</c:v>
                </c:pt>
                <c:pt idx="1">
                  <c:v>Service</c:v>
                </c:pt>
                <c:pt idx="2">
                  <c:v>Parts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E05-4953-AB7C-CC782C9F82C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81869-063B-4477-B07F-8F1FC56E7A31}" type="datetimeFigureOut">
              <a:rPr lang="en-GB" smtClean="0"/>
              <a:t>17/11/2019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5E515-CA31-49F8-96A2-7F3664D6A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8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810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7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0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6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55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07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94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6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09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7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A01EE-CA27-7D47-B686-C17F884FF45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0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2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4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30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48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4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04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6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11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48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56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10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03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81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5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5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4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5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7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1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85"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8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3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D0607321-223F-4B46-BECA-C68554ED8C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85"/>
              <a:t>11/17/2019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BD1B5B02-4E41-BD44-9A7F-04FB7308EF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8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1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" y="4202893"/>
            <a:ext cx="12191999" cy="170953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</a:rPr>
              <a:t>Structuring Your Dealership </a:t>
            </a:r>
          </a:p>
          <a:p>
            <a:r>
              <a:rPr lang="en-US" sz="5400" dirty="0">
                <a:solidFill>
                  <a:schemeClr val="bg1"/>
                </a:solidFill>
              </a:rPr>
              <a:t>to </a:t>
            </a:r>
            <a:r>
              <a:rPr lang="en-US" sz="5400" dirty="0" err="1" smtClean="0">
                <a:solidFill>
                  <a:schemeClr val="bg1"/>
                </a:solidFill>
              </a:rPr>
              <a:t>Maximise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Profit</a:t>
            </a:r>
          </a:p>
          <a:p>
            <a:r>
              <a:rPr lang="en-GB" sz="3733" dirty="0">
                <a:solidFill>
                  <a:prstClr val="white"/>
                </a:solidFill>
              </a:rPr>
              <a:t/>
            </a:r>
            <a:br>
              <a:rPr lang="en-GB" sz="3733" dirty="0">
                <a:solidFill>
                  <a:prstClr val="white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Bob Clements</a:t>
            </a:r>
          </a:p>
          <a:p>
            <a:r>
              <a:rPr lang="en-US" sz="4000" dirty="0">
                <a:solidFill>
                  <a:schemeClr val="bg1"/>
                </a:solidFill>
              </a:rPr>
              <a:t>Bob Clements International</a:t>
            </a:r>
          </a:p>
          <a:p>
            <a:r>
              <a:rPr lang="en-GB" sz="3733" dirty="0">
                <a:solidFill>
                  <a:prstClr val="white"/>
                </a:solidFill>
              </a:rPr>
              <a:t/>
            </a:r>
            <a:br>
              <a:rPr lang="en-GB" sz="3733" dirty="0">
                <a:solidFill>
                  <a:prstClr val="white"/>
                </a:solidFill>
              </a:rPr>
            </a:br>
            <a:r>
              <a:rPr lang="en-GB" sz="3733" dirty="0">
                <a:solidFill>
                  <a:prstClr val="black"/>
                </a:solidFill>
              </a:rPr>
              <a:t> </a:t>
            </a:r>
            <a:endParaRPr lang="en-US" sz="3733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6145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Parts Sales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41B8707E-FA22-4E80-9471-408123FDFF06}"/>
              </a:ext>
            </a:extLst>
          </p:cNvPr>
          <p:cNvSpPr txBox="1">
            <a:spLocks noChangeArrowheads="1"/>
          </p:cNvSpPr>
          <p:nvPr/>
        </p:nvSpPr>
        <p:spPr>
          <a:xfrm>
            <a:off x="788694" y="2508069"/>
            <a:ext cx="4716463" cy="1998618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sz="3000" dirty="0"/>
              <a:t>Upselling</a:t>
            </a:r>
          </a:p>
          <a:p>
            <a:pPr lvl="1"/>
            <a:r>
              <a:rPr lang="en-US" altLang="en-US" sz="3000" dirty="0"/>
              <a:t>Cross Selling</a:t>
            </a:r>
          </a:p>
          <a:p>
            <a:pPr lvl="2"/>
            <a:endParaRPr lang="en-US" altLang="en-US" sz="1600" dirty="0"/>
          </a:p>
          <a:p>
            <a:pPr lvl="1"/>
            <a:endParaRPr lang="en-US" altLang="en-US" sz="2000" dirty="0"/>
          </a:p>
          <a:p>
            <a:pPr lvl="2"/>
            <a:endParaRPr lang="en-US" altLang="en-US" sz="1800" dirty="0"/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2D46C6B-D68C-4002-BF1B-089941B145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9118" y="1878765"/>
            <a:ext cx="5478917" cy="32572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1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Service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41B8707E-FA22-4E80-9471-408123FDFF06}"/>
              </a:ext>
            </a:extLst>
          </p:cNvPr>
          <p:cNvSpPr txBox="1">
            <a:spLocks noChangeArrowheads="1"/>
          </p:cNvSpPr>
          <p:nvPr/>
        </p:nvSpPr>
        <p:spPr>
          <a:xfrm>
            <a:off x="775631" y="2214825"/>
            <a:ext cx="4716463" cy="1998618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585" lvl="1" indent="0">
              <a:buNone/>
            </a:pPr>
            <a:r>
              <a:rPr lang="en-US" altLang="en-US" sz="3000" dirty="0"/>
              <a:t>Time is your product and tracking it is the key to running a profitable service department.</a:t>
            </a:r>
          </a:p>
          <a:p>
            <a:pPr lvl="2"/>
            <a:endParaRPr lang="en-US" altLang="en-US" sz="1600" dirty="0"/>
          </a:p>
          <a:p>
            <a:pPr lvl="1"/>
            <a:endParaRPr lang="en-US" altLang="en-US" sz="2000" dirty="0"/>
          </a:p>
          <a:p>
            <a:pPr lvl="2"/>
            <a:endParaRPr lang="en-US" altLang="en-US" sz="1800" dirty="0"/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EB9C126-8951-4A34-9E93-42FEB90F23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7698" y="2106235"/>
            <a:ext cx="3828914" cy="31061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173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Maximize </a:t>
            </a:r>
            <a:r>
              <a:rPr lang="en-US" altLang="en-US" dirty="0"/>
              <a:t>Your Profits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0DC1245-F018-4A85-A7F6-BFBBBBA62381}"/>
              </a:ext>
            </a:extLst>
          </p:cNvPr>
          <p:cNvSpPr txBox="1"/>
          <p:nvPr/>
        </p:nvSpPr>
        <p:spPr>
          <a:xfrm>
            <a:off x="483327" y="2599509"/>
            <a:ext cx="1116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Questions?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853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A8C3072-517A-4E41-BDF0-7D11453B697D}"/>
              </a:ext>
            </a:extLst>
          </p:cNvPr>
          <p:cNvSpPr txBox="1"/>
          <p:nvPr/>
        </p:nvSpPr>
        <p:spPr>
          <a:xfrm>
            <a:off x="472440" y="1711234"/>
            <a:ext cx="11247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Structuring Your Dealership </a:t>
            </a:r>
          </a:p>
          <a:p>
            <a:pPr algn="ctr"/>
            <a:r>
              <a:rPr lang="en-US" sz="4800" dirty="0"/>
              <a:t>to Maximize Profit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CD181E-DFB5-4F4C-B46D-66D0D470D07A}"/>
              </a:ext>
            </a:extLst>
          </p:cNvPr>
          <p:cNvSpPr txBox="1"/>
          <p:nvPr/>
        </p:nvSpPr>
        <p:spPr>
          <a:xfrm>
            <a:off x="2756262" y="3479184"/>
            <a:ext cx="6779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Bob Clements</a:t>
            </a:r>
          </a:p>
          <a:p>
            <a:pPr algn="ctr"/>
            <a:r>
              <a:rPr lang="en-US" sz="3600" dirty="0"/>
              <a:t>Bob Clements International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108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Creating High Performance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5003E3FA-C507-4E61-96D9-5687D5C6D3EB}"/>
              </a:ext>
            </a:extLst>
          </p:cNvPr>
          <p:cNvSpPr txBox="1">
            <a:spLocks noChangeArrowheads="1"/>
          </p:cNvSpPr>
          <p:nvPr/>
        </p:nvSpPr>
        <p:spPr>
          <a:xfrm>
            <a:off x="1778454" y="2604798"/>
            <a:ext cx="3583507" cy="1648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dirty="0"/>
              <a:t>Why are dealers in business?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="" xmlns:a16="http://schemas.microsoft.com/office/drawing/2014/main" id="{B8F04C38-110F-4EB4-9E5F-B76167E55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531" y="1672284"/>
            <a:ext cx="2786278" cy="417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371B0FC-F392-4EA9-BA8D-70066C29E6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05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15686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Creating High Performance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371B0FC-F392-4EA9-BA8D-70066C29E6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graphicFrame>
        <p:nvGraphicFramePr>
          <p:cNvPr id="6" name="Content Placeholder 6">
            <a:extLst>
              <a:ext uri="{FF2B5EF4-FFF2-40B4-BE49-F238E27FC236}">
                <a16:creationId xmlns="" xmlns:a16="http://schemas.microsoft.com/office/drawing/2014/main" id="{A4AB1B06-E153-42B0-BF98-4EB78BA8F16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1392800"/>
              </p:ext>
            </p:extLst>
          </p:nvPr>
        </p:nvGraphicFramePr>
        <p:xfrm>
          <a:off x="1514477" y="1596548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ontent Placeholder 7">
            <a:extLst>
              <a:ext uri="{FF2B5EF4-FFF2-40B4-BE49-F238E27FC236}">
                <a16:creationId xmlns="" xmlns:a16="http://schemas.microsoft.com/office/drawing/2014/main" id="{1630695E-F82B-4146-8E71-9051465CB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225482"/>
              </p:ext>
            </p:extLst>
          </p:nvPr>
        </p:nvGraphicFramePr>
        <p:xfrm>
          <a:off x="6096000" y="1308735"/>
          <a:ext cx="5746433" cy="4926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6367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Creating High Performance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77B3CB42-77CF-4D0A-B975-36BFFAE34CDF}"/>
              </a:ext>
            </a:extLst>
          </p:cNvPr>
          <p:cNvSpPr txBox="1">
            <a:spLocks noChangeArrowheads="1"/>
          </p:cNvSpPr>
          <p:nvPr/>
        </p:nvSpPr>
        <p:spPr>
          <a:xfrm>
            <a:off x="1458112" y="2387237"/>
            <a:ext cx="4495800" cy="2589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/>
              <a:t>It starts with process. </a:t>
            </a:r>
          </a:p>
          <a:p>
            <a:pPr lvl="1"/>
            <a:r>
              <a:rPr lang="en-US" altLang="en-US" sz="3200" dirty="0"/>
              <a:t>You can’t manage what you don’t measure.</a:t>
            </a:r>
          </a:p>
        </p:txBody>
      </p:sp>
      <p:pic>
        <p:nvPicPr>
          <p:cNvPr id="10" name="Picture 4" descr="MPj03995510000[1]">
            <a:extLst>
              <a:ext uri="{FF2B5EF4-FFF2-40B4-BE49-F238E27FC236}">
                <a16:creationId xmlns="" xmlns:a16="http://schemas.microsoft.com/office/drawing/2014/main" id="{EB04E535-C1F9-45AA-A431-0006FB056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40764" y="1996903"/>
            <a:ext cx="3109913" cy="33702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474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Equipment Sales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27CEC7CB-650E-447A-878C-531D75A93E3C}"/>
              </a:ext>
            </a:extLst>
          </p:cNvPr>
          <p:cNvSpPr txBox="1">
            <a:spLocks noChangeArrowheads="1"/>
          </p:cNvSpPr>
          <p:nvPr/>
        </p:nvSpPr>
        <p:spPr>
          <a:xfrm>
            <a:off x="1687015" y="2610850"/>
            <a:ext cx="3838575" cy="1958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/>
              <a:t>Equipment sales act as the fuel for the dealership.</a:t>
            </a:r>
          </a:p>
          <a:p>
            <a:pPr>
              <a:buFontTx/>
              <a:buNone/>
            </a:pPr>
            <a:endParaRPr lang="en-US" altLang="en-US" sz="3100" dirty="0"/>
          </a:p>
        </p:txBody>
      </p:sp>
      <p:pic>
        <p:nvPicPr>
          <p:cNvPr id="7" name="Picture 4">
            <a:extLst>
              <a:ext uri="{FF2B5EF4-FFF2-40B4-BE49-F238E27FC236}">
                <a16:creationId xmlns="" xmlns:a16="http://schemas.microsoft.com/office/drawing/2014/main" id="{0459D810-5BD7-4667-AEAC-2EBD2E628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640" y="1846676"/>
            <a:ext cx="2465388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1768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Equipment Sales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68CA36A6-70D4-4A43-B7CB-FDAFA1CB5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231310"/>
            <a:ext cx="5181600" cy="239537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you track the amount of touches you are making a day, week or month and what is the value of each one?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1F8D26F-E806-435F-BBAC-1D95857E5F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1891" y="2003864"/>
            <a:ext cx="4433751" cy="28502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396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Parts Sales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41B8707E-FA22-4E80-9471-408123FDFF06}"/>
              </a:ext>
            </a:extLst>
          </p:cNvPr>
          <p:cNvSpPr txBox="1">
            <a:spLocks noChangeArrowheads="1"/>
          </p:cNvSpPr>
          <p:nvPr/>
        </p:nvSpPr>
        <p:spPr>
          <a:xfrm>
            <a:off x="483327" y="1985552"/>
            <a:ext cx="6395878" cy="407846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585" lvl="1" indent="0">
              <a:buNone/>
            </a:pPr>
            <a:r>
              <a:rPr lang="en-US" altLang="en-US" sz="3600" dirty="0"/>
              <a:t>Define your pricing strategy.</a:t>
            </a:r>
          </a:p>
          <a:p>
            <a:pPr marL="609585" lvl="1" indent="0">
              <a:buNone/>
            </a:pPr>
            <a:r>
              <a:rPr lang="en-US" altLang="en-US" sz="3600" dirty="0"/>
              <a:t>Turns vs. Margins</a:t>
            </a:r>
          </a:p>
          <a:p>
            <a:pPr marL="1219170" lvl="2" indent="0">
              <a:buNone/>
            </a:pPr>
            <a:r>
              <a:rPr lang="en-US" altLang="en-US" dirty="0"/>
              <a:t>Margins</a:t>
            </a:r>
          </a:p>
          <a:p>
            <a:pPr lvl="3"/>
            <a:r>
              <a:rPr lang="en-US" altLang="en-US" sz="3200" dirty="0"/>
              <a:t>Variable/Tiered</a:t>
            </a:r>
          </a:p>
          <a:p>
            <a:pPr lvl="3"/>
            <a:r>
              <a:rPr lang="en-US" altLang="en-US" sz="3200" dirty="0"/>
              <a:t>Velocity</a:t>
            </a:r>
          </a:p>
          <a:p>
            <a:pPr lvl="2"/>
            <a:endParaRPr lang="en-US" altLang="en-US" sz="1600" dirty="0"/>
          </a:p>
          <a:p>
            <a:pPr lvl="1"/>
            <a:endParaRPr lang="en-US" altLang="en-US" sz="2000" dirty="0"/>
          </a:p>
          <a:p>
            <a:pPr lvl="2"/>
            <a:endParaRPr lang="en-US" altLang="en-US" sz="1800" dirty="0"/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2FAD2C1-0C33-441E-BF6D-C845A8AAAD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6207" y="1985553"/>
            <a:ext cx="3087597" cy="30875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908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D1E5A12-85E0-406A-A091-8B051A2D9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3327" y="381000"/>
            <a:ext cx="11168742" cy="8348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Parts Sales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6071BDC-54E7-4ED0-9602-C8A854934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63" y="5212422"/>
            <a:ext cx="1788358" cy="886457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41B8707E-FA22-4E80-9471-408123FDFF06}"/>
              </a:ext>
            </a:extLst>
          </p:cNvPr>
          <p:cNvSpPr txBox="1">
            <a:spLocks noChangeArrowheads="1"/>
          </p:cNvSpPr>
          <p:nvPr/>
        </p:nvSpPr>
        <p:spPr>
          <a:xfrm>
            <a:off x="788694" y="1945856"/>
            <a:ext cx="4716463" cy="453114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en-US" sz="3000" dirty="0"/>
              <a:t>Time</a:t>
            </a:r>
          </a:p>
          <a:p>
            <a:pPr lvl="2"/>
            <a:r>
              <a:rPr lang="en-US" altLang="en-US" sz="3000" dirty="0"/>
              <a:t>Transactions</a:t>
            </a:r>
          </a:p>
          <a:p>
            <a:pPr lvl="1"/>
            <a:r>
              <a:rPr lang="en-US" altLang="en-US" sz="3000" dirty="0"/>
              <a:t>Fill Rate</a:t>
            </a:r>
          </a:p>
          <a:p>
            <a:pPr lvl="2"/>
            <a:r>
              <a:rPr lang="en-US" altLang="en-US" sz="3000" dirty="0"/>
              <a:t>Percent out of inventory</a:t>
            </a:r>
          </a:p>
          <a:p>
            <a:pPr lvl="2"/>
            <a:endParaRPr lang="en-US" altLang="en-US" sz="1600" dirty="0"/>
          </a:p>
          <a:p>
            <a:pPr lvl="1"/>
            <a:endParaRPr lang="en-US" altLang="en-US" sz="2000" dirty="0"/>
          </a:p>
          <a:p>
            <a:pPr lvl="2"/>
            <a:endParaRPr lang="en-US" altLang="en-US" sz="1800" dirty="0"/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6DE824F-6DE3-46B1-9E2A-7F91016765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6914" y="1945856"/>
            <a:ext cx="2861719" cy="34340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1630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157</Words>
  <Application>Microsoft Office PowerPoint</Application>
  <PresentationFormat>Widescreen</PresentationFormat>
  <Paragraphs>71</Paragraphs>
  <Slides>12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Source Sans Pro</vt:lpstr>
      <vt:lpstr>1_Office Theme</vt:lpstr>
      <vt:lpstr>Office Theme</vt:lpstr>
      <vt:lpstr>PowerPoint Presentation</vt:lpstr>
      <vt:lpstr>PowerPoint Presentation</vt:lpstr>
      <vt:lpstr>Creating High Performance</vt:lpstr>
      <vt:lpstr>Creating High Performance</vt:lpstr>
      <vt:lpstr>Creating High Performance</vt:lpstr>
      <vt:lpstr>Equipment Sales</vt:lpstr>
      <vt:lpstr>Equipment Sales</vt:lpstr>
      <vt:lpstr>Parts Sales</vt:lpstr>
      <vt:lpstr>Parts Sales</vt:lpstr>
      <vt:lpstr>Parts Sales</vt:lpstr>
      <vt:lpstr>Service</vt:lpstr>
      <vt:lpstr>Maximize Your Profits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Green</dc:creator>
  <cp:lastModifiedBy>Jenni Green</cp:lastModifiedBy>
  <cp:revision>14</cp:revision>
  <dcterms:created xsi:type="dcterms:W3CDTF">2019-10-31T22:42:21Z</dcterms:created>
  <dcterms:modified xsi:type="dcterms:W3CDTF">2019-11-17T21:31:09Z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35A28E75-7255-4A4E-93B1-22B0D401614C</vt:lpwstr>
  </property>
  <property fmtid="{D5CDD505-2E9C-101B-9397-08002B2CF9AE}" pid="3" name="ArticulatePath">
    <vt:lpwstr>powerpoint master - service dealer</vt:lpwstr>
  </property>
</Properties>
</file>